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8" r:id="rId3"/>
    <p:sldId id="268" r:id="rId4"/>
    <p:sldId id="276" r:id="rId5"/>
    <p:sldId id="28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83" r:id="rId15"/>
    <p:sldId id="284" r:id="rId16"/>
    <p:sldId id="291" r:id="rId17"/>
    <p:sldId id="290" r:id="rId18"/>
    <p:sldId id="285" r:id="rId19"/>
    <p:sldId id="292" r:id="rId20"/>
    <p:sldId id="269" r:id="rId21"/>
    <p:sldId id="271" r:id="rId22"/>
    <p:sldId id="272" r:id="rId23"/>
    <p:sldId id="273" r:id="rId24"/>
    <p:sldId id="274" r:id="rId25"/>
    <p:sldId id="275" r:id="rId26"/>
    <p:sldId id="270" r:id="rId27"/>
    <p:sldId id="277" r:id="rId28"/>
    <p:sldId id="278" r:id="rId29"/>
    <p:sldId id="279" r:id="rId30"/>
    <p:sldId id="280" r:id="rId31"/>
    <p:sldId id="281" r:id="rId32"/>
    <p:sldId id="294" r:id="rId33"/>
    <p:sldId id="306" r:id="rId34"/>
    <p:sldId id="308" r:id="rId35"/>
    <p:sldId id="309" r:id="rId36"/>
    <p:sldId id="310" r:id="rId37"/>
    <p:sldId id="311" r:id="rId38"/>
    <p:sldId id="312" r:id="rId39"/>
    <p:sldId id="313" r:id="rId40"/>
    <p:sldId id="2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BA65-30E0-4BDD-820A-A9A8163A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C8013-E706-4567-A3C6-11AEC0ACC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9DCD-1F1F-4ECF-8FCC-0BDB55C8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38811-4A91-4A4F-A025-AE0366D0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01F61-10B3-4921-A110-3CF89002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90F1-821E-46AB-9026-47D56F2E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9EEAA-63A5-498E-8A2A-0B97F9C83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ABDB-5D89-4F64-8BA7-596D167A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3BD32-5889-4491-97CE-A181E93D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FA4D-E729-4A0E-B004-C7FC523E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34C8D-8480-4593-B8C1-E6CB27D9F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641E9-F316-483E-9289-45A7AE21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8C82-12AF-44F4-954A-03832CA1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F1E46-45EC-40BC-A688-599BCA7A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1BFA4-7251-486D-A1D4-24ECCD8E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0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AFDAD-CF94-42CC-B927-1893FADFF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05A26D-13DF-4383-948C-27BD03765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3F6B36D-BD5C-450B-BE2A-6B5713D67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586B5-8F0A-4045-A093-F6F174D20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1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57F4-85E8-4266-8F51-975F8B02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89B4-91E9-47E9-958C-21C395E9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05E7E-F8D0-467E-B43B-B5176D4D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59B14-1EAD-4425-9E7C-FF9EFA77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DD59-8B92-48CF-BA16-F88F0554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0352-7C4F-4CE4-9D6C-DCEF4AF9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3D8DA-C5C6-4DAA-B395-832C0156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509C-0314-4DAF-982E-8C10C333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80C1-D724-4D24-8A9C-E2A81FCE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28B9-3C7B-4F5D-A7A3-54CEC3EA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E729-D67F-498C-B235-1E979790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4A9F-E94A-4ED0-A2F6-499DEDC5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F8726-4169-4B46-A99E-7D9FE1F02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87087-2135-418A-9D88-88ADDD8F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2B429-8548-4BEB-997D-09FDB18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DC847-C29A-4225-8F06-5BC8E4B6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E821-C194-468F-A53A-FF91F45C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54039-4C9C-49EC-A6E9-DA14B75F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FDD8F-01A3-43A7-9853-CDA512D7D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91F24-7214-4587-A25E-5481BD629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E9B01-FC47-4907-9F31-FDF300511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0E924-25CF-4981-A260-8ADEDA3D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8021C-DCF9-4C82-9998-319B48F1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D7532-FDF6-4401-BE2E-EAB0D579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6C36-8ED4-426A-855F-A531D088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BEBDA-B375-419D-9CC2-8EE65EEA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746FD-CF00-430C-9C4F-EF145DC9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5EA31-F700-4996-9DD3-EBDF7D8B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C8C6A-0968-49F5-8EF1-BE7EE3E5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BB491-FF79-45A8-9B12-3BE19A02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0F4D-3839-46C3-8EDA-F5F969E2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06EF-7E40-4205-86DC-CED3A7B9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B2D3-54A8-405E-A450-89B837C4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9647B-9D44-4D97-A2B9-7AF416E11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68B86-2DE4-4944-BB6F-C570A894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E04F7-5B97-4176-B6C4-35749CFF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DAAAF-D431-49F0-95AA-DB46D5E5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5ED7-3B5C-4F3B-81AB-0F05B4F3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53401-CCB1-4589-8642-03D5DEC4A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85CBC-218A-4C54-90F2-F7FF99E70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787F-A3FA-4C66-A468-7C7C3550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45300-9226-4FBE-9E1F-882FAE46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59462-C9AC-48C9-B09E-B8728802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FC566-4E12-47F4-8437-C0DC56B1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BA99D-CFB7-4103-BBD9-22719542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CD282-BF62-4F1C-B7B5-EC6A016E6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235C-5654-4DC0-AF51-762E779FFBC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73B3-498F-4A46-A711-CC8480A3F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D8A7-02AA-4E6A-80E3-E5FA405C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A1F8B-B87D-491A-8738-6FA38092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elilah.mid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>
            <a:extLst>
              <a:ext uri="{FF2B5EF4-FFF2-40B4-BE49-F238E27FC236}">
                <a16:creationId xmlns:a16="http://schemas.microsoft.com/office/drawing/2014/main" id="{09AB491C-295E-4AE3-8F1C-4EA6534FEF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"/>
            <a:ext cx="3810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9" name="Rectangle 11">
            <a:extLst>
              <a:ext uri="{FF2B5EF4-FFF2-40B4-BE49-F238E27FC236}">
                <a16:creationId xmlns:a16="http://schemas.microsoft.com/office/drawing/2014/main" id="{DD4CEE8B-3856-4C27-B335-C4E0788F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2905126"/>
            <a:ext cx="4686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English class!</a:t>
            </a:r>
          </a:p>
        </p:txBody>
      </p:sp>
      <p:pic>
        <p:nvPicPr>
          <p:cNvPr id="68621" name="Picture 13">
            <a:extLst>
              <a:ext uri="{FF2B5EF4-FFF2-40B4-BE49-F238E27FC236}">
                <a16:creationId xmlns:a16="http://schemas.microsoft.com/office/drawing/2014/main" id="{8CE34A87-E5F9-4286-884C-37B7BCC5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2274888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Text Box 16">
            <a:extLst>
              <a:ext uri="{FF2B5EF4-FFF2-40B4-BE49-F238E27FC236}">
                <a16:creationId xmlns:a16="http://schemas.microsoft.com/office/drawing/2014/main" id="{D909B9A9-67CC-4949-BF15-98C1ECA3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6" y="49006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5803A2D3-EEAE-432C-ACC0-037278EB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6" y="5357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86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F579B265-EEE3-43B4-A49F-37C214FA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05250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E5DD4CAC-8B81-40F8-90F7-2B1A6555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05201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The sun is </a:t>
            </a:r>
            <a:r>
              <a:rPr lang="en-US" altLang="en-US" sz="4000">
                <a:solidFill>
                  <a:srgbClr val="CC3300"/>
                </a:solidFill>
              </a:rPr>
              <a:t>bright.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A3D70C8E-0959-4095-B018-C2E041EB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85800"/>
            <a:ext cx="510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bright (adj)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9C241AF6-5664-4F2E-AFD7-2CA6469A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1"/>
            <a:ext cx="20510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78D05765-3211-43D8-A4E5-95579925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1"/>
            <a:ext cx="41148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83D5F73D-A446-472D-9692-9C2208E5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1752600"/>
            <a:ext cx="1862138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2477E72C-EC00-4B58-8384-50FB8ADE4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5572EDD5-6156-453C-A743-D702480B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sink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3CD8607F-3109-46E7-994E-6A09EE61F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762000"/>
            <a:ext cx="167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tub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0355A50-7AE1-467C-B700-5CAC308C3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62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shower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utoUpdateAnimBg="0"/>
      <p:bldP spid="29703" grpId="0" autoUpdateAnimBg="0"/>
      <p:bldP spid="297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B966FA0-C9C9-401B-8E17-3C040E85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6019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6CCC492E-B4F6-4E15-9E7D-1376252E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102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This car is </a:t>
            </a:r>
            <a:r>
              <a:rPr lang="en-US" altLang="en-US" sz="4000">
                <a:solidFill>
                  <a:srgbClr val="CC3300"/>
                </a:solidFill>
              </a:rPr>
              <a:t>modern</a:t>
            </a:r>
            <a:r>
              <a:rPr lang="en-US" altLang="en-US" sz="4000"/>
              <a:t>.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D1C69BF9-BBF7-436A-9E26-155FF2CF9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7620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modern (adj)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026">
            <a:extLst>
              <a:ext uri="{FF2B5EF4-FFF2-40B4-BE49-F238E27FC236}">
                <a16:creationId xmlns:a16="http://schemas.microsoft.com/office/drawing/2014/main" id="{E15B7420-55F4-4C2E-BA8D-96DE354E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8200"/>
            <a:ext cx="434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amazing (adj)</a:t>
            </a:r>
          </a:p>
        </p:txBody>
      </p:sp>
      <p:pic>
        <p:nvPicPr>
          <p:cNvPr id="58374" name="Picture 1030">
            <a:extLst>
              <a:ext uri="{FF2B5EF4-FFF2-40B4-BE49-F238E27FC236}">
                <a16:creationId xmlns:a16="http://schemas.microsoft.com/office/drawing/2014/main" id="{6157B47B-844D-41FD-BF41-C24BCE4C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0289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6" name="AutoShape 1032">
            <a:extLst>
              <a:ext uri="{FF2B5EF4-FFF2-40B4-BE49-F238E27FC236}">
                <a16:creationId xmlns:a16="http://schemas.microsoft.com/office/drawing/2014/main" id="{AEBBB9E9-7BF7-4A14-9EAB-CB9F3AD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990600"/>
            <a:ext cx="2438400" cy="1600200"/>
          </a:xfrm>
          <a:prstGeom prst="wedgeEllipseCallout">
            <a:avLst>
              <a:gd name="adj1" fmla="val -42384"/>
              <a:gd name="adj2" fmla="val 70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2400"/>
          </a:p>
        </p:txBody>
      </p:sp>
      <p:sp>
        <p:nvSpPr>
          <p:cNvPr id="58377" name="Text Box 1033">
            <a:extLst>
              <a:ext uri="{FF2B5EF4-FFF2-40B4-BE49-F238E27FC236}">
                <a16:creationId xmlns:a16="http://schemas.microsoft.com/office/drawing/2014/main" id="{752675AB-9B8A-454E-8DFA-0B86D79E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6764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Wow!!!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6" grpId="0" animBg="1" autoUpdateAnimBg="0"/>
      <p:bldP spid="583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1FE7F95C-E9C2-4A26-9F81-4A301E41D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14601"/>
            <a:ext cx="2133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washing machine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CD300234-7CC0-4869-B5F4-9837214BF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362201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CC3300"/>
                </a:solidFill>
              </a:rPr>
              <a:t>dryer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DFF10829-3CD5-4067-A637-D775E2FA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510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 Box 8">
            <a:extLst>
              <a:ext uri="{FF2B5EF4-FFF2-40B4-BE49-F238E27FC236}">
                <a16:creationId xmlns:a16="http://schemas.microsoft.com/office/drawing/2014/main" id="{5E01885E-12CE-4280-9B0E-884B3C468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"/>
            <a:ext cx="4495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ACA89C7D-E840-4547-8708-22CE11A9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6" y="373063"/>
            <a:ext cx="46259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50638842-CE05-4444-84A9-89A90693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"/>
            <a:ext cx="4724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ED298C9F-2707-410F-B1AA-1F3748205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84582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E5286AC9-9EF0-4D6C-9E71-74081C95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washing machine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2550FB55-5D70-4555-9FE1-C1910EBD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194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dryer</a:t>
            </a:r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C49BA5F7-0D7D-4F95-B26B-C8974F67F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52CA5F11-287A-4997-99A8-0EB9EEB45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utoUpdateAnimBg="0"/>
      <p:bldP spid="522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86116476-0874-442D-95E5-2B8AA1E3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1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CC3300"/>
                </a:solidFill>
              </a:rPr>
              <a:t>refrigerator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D83C5917-5C43-47FF-870F-B91A3C49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90601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CC3300"/>
                </a:solidFill>
              </a:rPr>
              <a:t>electric stove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DD0B84A5-2968-403F-A3F3-EDF21140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F1D7C7F9-B2F8-43D3-AB6B-68E6E7B9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2590800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9C72C246-140D-48DF-9E75-03E0404E1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90601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CC3300"/>
                </a:solidFill>
              </a:rPr>
              <a:t>dishwasher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392366A2-E137-4AB4-9927-001A09E7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>
            <a:extLst>
              <a:ext uri="{FF2B5EF4-FFF2-40B4-BE49-F238E27FC236}">
                <a16:creationId xmlns:a16="http://schemas.microsoft.com/office/drawing/2014/main" id="{04AF7F3C-86A6-41E6-95FC-52AF7FD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>
            <a:extLst>
              <a:ext uri="{FF2B5EF4-FFF2-40B4-BE49-F238E27FC236}">
                <a16:creationId xmlns:a16="http://schemas.microsoft.com/office/drawing/2014/main" id="{65F74F3A-2184-45C7-8C55-4BC1DD76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9600"/>
            <a:ext cx="594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convenient (adj)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3CAABBC-1D78-475D-9F51-21D8070E9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CC3300"/>
                </a:solidFill>
              </a:rPr>
              <a:t>Vocabulary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67BABDF-970A-488E-B76F-AC2F3A43EC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2209801"/>
            <a:ext cx="7391400" cy="4113213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solidFill>
                  <a:srgbClr val="996633"/>
                </a:solidFill>
              </a:rPr>
              <a:t>awful                     (adj):  </a:t>
            </a:r>
            <a:endParaRPr lang="en-US" altLang="en-US" dirty="0">
              <a:solidFill>
                <a:srgbClr val="0033CC"/>
              </a:solidFill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have a seat, please (exp):</a:t>
            </a:r>
            <a:endParaRPr lang="en-US" altLang="en-US" dirty="0">
              <a:solidFill>
                <a:srgbClr val="0033CC"/>
              </a:solidFill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armchair                (n)   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Comfortable          (adj):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bright                    (adj) 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sink                       (n)    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tub                         (n)   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shower                  (n)    : </a:t>
            </a:r>
            <a:endParaRPr lang="en-US" altLang="en-US" dirty="0"/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D7F0701C-DF93-46CD-B33D-4ED4A85F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15954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8693DF9-7FFA-440A-9E4B-7F7420F7B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CC3300"/>
                </a:solidFill>
              </a:rPr>
              <a:t>Vocabulary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0B2C5C2D-33B7-4005-A85A-6E1C536173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438401" y="2209801"/>
            <a:ext cx="7999413" cy="4113213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solidFill>
                  <a:srgbClr val="996633"/>
                </a:solidFill>
              </a:rPr>
              <a:t>amazing            (adj):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convenient        (adj):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modern              (adj):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washing machine (n):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dryer                    (n): 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refrigerator          (n):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  <a:p>
            <a:r>
              <a:rPr lang="en-US" altLang="en-US" dirty="0">
                <a:solidFill>
                  <a:srgbClr val="996633"/>
                </a:solidFill>
              </a:rPr>
              <a:t>dishwasher          (n):</a:t>
            </a:r>
            <a:r>
              <a:rPr lang="en-US" altLang="en-US" dirty="0">
                <a:solidFill>
                  <a:srgbClr val="0033CC"/>
                </a:solidFill>
                <a:latin typeface="VNI-Bodon" pitchFamily="2" charset="0"/>
              </a:rPr>
              <a:t> </a:t>
            </a:r>
          </a:p>
          <a:p>
            <a:r>
              <a:rPr lang="en-US" altLang="en-US" dirty="0">
                <a:solidFill>
                  <a:srgbClr val="996633"/>
                </a:solidFill>
              </a:rPr>
              <a:t>electric stove       (</a:t>
            </a:r>
            <a:r>
              <a:rPr lang="en-US" altLang="en-US">
                <a:solidFill>
                  <a:srgbClr val="996633"/>
                </a:solidFill>
              </a:rPr>
              <a:t>n):</a:t>
            </a:r>
            <a:endParaRPr lang="en-US" altLang="en-US" dirty="0">
              <a:solidFill>
                <a:srgbClr val="0033CC"/>
              </a:solidFill>
              <a:latin typeface="VNI-Bodon" pitchFamily="2" charset="0"/>
            </a:endParaRP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5C0DE084-3BEB-41FB-8D14-78DF4141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15954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691D0B95-D4DA-4B2E-A75A-64BB6941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838200"/>
            <a:ext cx="6781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rgbClr val="CC9900"/>
                </a:solidFill>
              </a:rPr>
              <a:t>Unit 3: AT HOME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3200" u="sng">
                <a:solidFill>
                  <a:srgbClr val="993300"/>
                </a:solidFill>
              </a:rPr>
              <a:t>SECTION A:</a:t>
            </a:r>
            <a:r>
              <a:rPr lang="en-US" altLang="en-US" sz="3200">
                <a:solidFill>
                  <a:srgbClr val="993300"/>
                </a:solidFill>
              </a:rPr>
              <a:t> </a:t>
            </a:r>
            <a:r>
              <a:rPr lang="en-US" altLang="en-US" sz="3200" u="sng">
                <a:solidFill>
                  <a:srgbClr val="CC3300"/>
                </a:solidFill>
              </a:rPr>
              <a:t>What a lovely home!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0686184E-0859-435B-8276-20F32A51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1"/>
            <a:ext cx="8153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 sz="4000" u="sng">
                <a:solidFill>
                  <a:srgbClr val="0033CC"/>
                </a:solidFill>
              </a:rPr>
              <a:t>Listen. Then practice with a partner.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</a:rPr>
              <a:t>(English textbook, grade 7: page29-30)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9AA8D0BB-DA2E-489A-A46A-81BE7D57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22717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0C275DC4-D40A-473C-9A4C-67B616F8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895600"/>
            <a:ext cx="179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AD2FAC10-67EA-4DD1-A7BD-BB9179D3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FC041F9D-FB33-4BB2-91C4-6ECC6ED6F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1"/>
            <a:ext cx="4191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What an awful day! You must be cold, Lan. Come in and have a seat. That armchair is comfortable.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B9051B8B-D040-49C6-A095-6E77CE97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C28A8D06-1368-4E58-971B-FAD66348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0"/>
            <a:ext cx="449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Thanks. What a lovely living room! Where are your uncle and aunt?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7A660ACF-E865-404A-8F4F-ECBAD6A8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514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  <p:bldP spid="3687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4854FEB4-CE87-4F3A-9469-39E7587C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22717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E4F387B6-E4FD-47AD-99FB-4EBDAE93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895600"/>
            <a:ext cx="179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>
            <a:extLst>
              <a:ext uri="{FF2B5EF4-FFF2-40B4-BE49-F238E27FC236}">
                <a16:creationId xmlns:a16="http://schemas.microsoft.com/office/drawing/2014/main" id="{BAF1C08A-88CC-4D61-BEC2-776BF757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8360FE5-317F-4C5C-B6AE-A2229DF8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0"/>
            <a:ext cx="419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My uncle is at work and my aunt is shopping. Would you like some tea?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B97BBAD0-8D1D-4ED0-812A-6535DE098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78AE3791-06ED-4D2A-B007-E9E4EDC1B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1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No, thanks. I’m fine.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3FED28BC-CEAD-4801-BF52-0BB4DFAD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514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D12B2E8A-BBEB-4480-9B2F-F81CB175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22717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2995665D-45C0-4D5E-ADE7-858F200C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895600"/>
            <a:ext cx="179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BB4E40E5-9B85-4F08-955D-CC518A13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3F31317E-08F8-4823-8E51-5FC11984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- O.K. Come and see my room!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1C5B7422-2AC1-4374-91CE-99C6B936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CB7B1FDD-C406-4784-8514-CB81187FA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1"/>
            <a:ext cx="487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- What a bright room!And what nice colors! Pink and white. Pink is my favorite color. Can I see the rest of the house?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94826C-4987-46D7-9997-B7047D70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514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CA4E83E0-3BFE-4275-A393-DA59C37B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- Of course.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3" grpId="0" autoUpdateAnimBg="0"/>
      <p:bldP spid="3994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9A5F0146-5036-4BBC-829E-6684C1B9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22717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E3A17463-54E9-4A8E-A390-EA69EA0B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895600"/>
            <a:ext cx="179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9DA5C44A-7D98-489E-8862-9275D1B6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994D7586-6FA1-41D6-B295-A7D23747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This is the bathroom.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DC4214D7-027A-4EB8-8DDD-BE3CC24E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33259306-3BDD-4D4F-B78B-6634F7ED0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514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7DC5594E-187E-4FFF-9F0D-C9B3C1C07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14800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What a beautiful bathroom!        It has a sink, a tub and a shower.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90CBAE7A-448E-4734-8B8A-D51599DF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22717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814E0ADE-1ECA-4B29-8E02-80E477C3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895600"/>
            <a:ext cx="179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EB94181A-F963-441A-AD52-8206F8E3B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D4DD99BF-4784-4796-9232-48592F1C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0"/>
            <a:ext cx="419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Yes, it’s very modern. Now come and look at the kitchen. You’ll love it.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976E4018-B7E8-467D-AE47-6F7CAC1C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46C58041-F0C6-43F9-B588-1D1D54BF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67201"/>
            <a:ext cx="4495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Wow! What an amazing kitchen! It has everything: washing machine, dryer, refrigerator, dishwasher, electric stove…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1D782EA6-8989-4707-BCB5-7433538C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514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  <p:bldP spid="4199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54803085-4184-4166-ADE6-04DE599B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22717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EE2D62AA-CABB-4DCF-B911-B39E9122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895600"/>
            <a:ext cx="1793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C4F5CDA6-4F44-472A-8DA1-FB7AA525E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24786FE6-CC50-4C07-A0F6-C693283F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1"/>
            <a:ext cx="4191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</a:rPr>
              <a:t>Yes, it’s very convenient. How about a drink, Lan? Would you like some orange juice?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E3DC5E3C-4BBB-4FBB-B73D-A2A30408F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72B2D191-E2C7-4BD4-BDBB-131F063C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76800"/>
            <a:ext cx="312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What a great idea! I’d love some.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51D8ABB1-2886-4C25-971C-67A16AC9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514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837E4ABD-1BA7-4D36-B94B-93D9EA11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0538"/>
            <a:ext cx="8001000" cy="63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63005103-8106-4233-BD17-99169498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441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/>
              <a:t>Answer            the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9FD5902-334D-43AD-B595-18590FC23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772400" cy="1143000"/>
          </a:xfrm>
        </p:spPr>
        <p:txBody>
          <a:bodyPr/>
          <a:lstStyle/>
          <a:p>
            <a:r>
              <a:rPr lang="en-US" altLang="en-US" sz="3600" u="sng">
                <a:solidFill>
                  <a:srgbClr val="996633"/>
                </a:solidFill>
              </a:rPr>
              <a:t>Question 1:</a:t>
            </a:r>
            <a:br>
              <a:rPr lang="en-US" altLang="en-US" sz="3600" u="sng">
                <a:solidFill>
                  <a:srgbClr val="996633"/>
                </a:solidFill>
              </a:rPr>
            </a:br>
            <a:r>
              <a:rPr lang="en-US" altLang="en-US" sz="3600">
                <a:solidFill>
                  <a:srgbClr val="CC3300"/>
                </a:solidFill>
              </a:rPr>
              <a:t>Which room do Hoa and Lan talk about?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61C235E-41D2-4299-AD93-EF8B2A28B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6038" y="3657600"/>
            <a:ext cx="5795962" cy="22225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They talk about the living room, Hoa’s room, the bathroom and the kitchen.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4479C7D-2EDF-41D0-ABBF-2CCD5F8F4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772400" cy="1143000"/>
          </a:xfrm>
        </p:spPr>
        <p:txBody>
          <a:bodyPr/>
          <a:lstStyle/>
          <a:p>
            <a:r>
              <a:rPr lang="en-US" altLang="en-US" sz="3600" u="sng">
                <a:solidFill>
                  <a:srgbClr val="996633"/>
                </a:solidFill>
              </a:rPr>
              <a:t>Question 2:</a:t>
            </a:r>
            <a:br>
              <a:rPr lang="en-US" altLang="en-US" sz="3600" u="sng">
                <a:solidFill>
                  <a:srgbClr val="996633"/>
                </a:solidFill>
              </a:rPr>
            </a:br>
            <a:r>
              <a:rPr lang="en-US" altLang="en-US" sz="3600">
                <a:solidFill>
                  <a:srgbClr val="CC3300"/>
                </a:solidFill>
              </a:rPr>
              <a:t>Why does Lan like Hoa’s room?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4A2DE74-C146-4058-BC64-CB02F7B4E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6039" y="3657600"/>
            <a:ext cx="7769225" cy="22225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Because it’s bright.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5F625C6-D19C-4075-93A6-535BF94E3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772400" cy="1143000"/>
          </a:xfrm>
        </p:spPr>
        <p:txBody>
          <a:bodyPr/>
          <a:lstStyle/>
          <a:p>
            <a:r>
              <a:rPr lang="en-US" altLang="en-US" sz="3600" u="sng">
                <a:solidFill>
                  <a:srgbClr val="996633"/>
                </a:solidFill>
              </a:rPr>
              <a:t>Question 3:</a:t>
            </a:r>
            <a:br>
              <a:rPr lang="en-US" altLang="en-US" sz="3600" u="sng">
                <a:solidFill>
                  <a:srgbClr val="996633"/>
                </a:solidFill>
              </a:rPr>
            </a:br>
            <a:r>
              <a:rPr lang="en-US" altLang="en-US" sz="3600">
                <a:solidFill>
                  <a:srgbClr val="CC3300"/>
                </a:solidFill>
              </a:rPr>
              <a:t>What is in the bathroom?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8B296E4-E092-4BCB-903C-B18056C56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6039" y="3657600"/>
            <a:ext cx="7769225" cy="22225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It has a sink, a tub and a shower.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ABB0EF1-8C41-465F-9EF5-B67B0982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9" y="1247775"/>
            <a:ext cx="58769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1A99A065-40E7-4F5D-B23D-AA26314F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This is Hoa’s 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7F87550-4274-4BBC-9A97-30847BDDF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772400" cy="1143000"/>
          </a:xfrm>
        </p:spPr>
        <p:txBody>
          <a:bodyPr/>
          <a:lstStyle/>
          <a:p>
            <a:r>
              <a:rPr lang="en-US" altLang="en-US" sz="3600" u="sng">
                <a:solidFill>
                  <a:srgbClr val="996633"/>
                </a:solidFill>
              </a:rPr>
              <a:t>Question 4:</a:t>
            </a:r>
            <a:br>
              <a:rPr lang="en-US" altLang="en-US" sz="3600" u="sng">
                <a:solidFill>
                  <a:srgbClr val="996633"/>
                </a:solidFill>
              </a:rPr>
            </a:br>
            <a:r>
              <a:rPr lang="en-US" altLang="en-US" sz="3600">
                <a:solidFill>
                  <a:srgbClr val="CC3300"/>
                </a:solidFill>
              </a:rPr>
              <a:t>What is in the kitchen?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5F7AA16-903C-4C15-828B-3A92B091C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6039" y="3657600"/>
            <a:ext cx="7769225" cy="22225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It has everything: washing machine, dryer, refrigerator, dishwasher, electric stove…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6EB9CFE-FAF0-46BA-ABCD-596EB08EE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About you: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611C356-7874-409C-87D4-772A6F20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6039" y="4648200"/>
            <a:ext cx="7769225" cy="1828800"/>
          </a:xfrm>
        </p:spPr>
        <p:txBody>
          <a:bodyPr/>
          <a:lstStyle/>
          <a:p>
            <a:r>
              <a:rPr lang="en-US" altLang="en-US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many rooms are there in your house?</a:t>
            </a:r>
          </a:p>
          <a:p>
            <a:r>
              <a:rPr lang="en-US" altLang="en-US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things are there in your room?</a:t>
            </a:r>
          </a:p>
          <a:p>
            <a:pPr>
              <a:buFontTx/>
              <a:buNone/>
            </a:pPr>
            <a:endParaRPr lang="en-US" altLang="en-US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6DAEDDDA-241D-4AD6-9F58-49A4DEB5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609601"/>
            <a:ext cx="55816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2FFFF42-26E4-4536-BC52-0F9936BEE22A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8777E19F-6714-4989-B134-94802BA8C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077200" cy="762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Match the adjectives with their meanings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69088FB3-EFFE-4A8B-9061-C517622912E4}"/>
              </a:ext>
            </a:extLst>
          </p:cNvPr>
          <p:cNvSpPr/>
          <p:nvPr/>
        </p:nvSpPr>
        <p:spPr bwMode="auto">
          <a:xfrm>
            <a:off x="2743200" y="1593850"/>
            <a:ext cx="1981200" cy="457200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b="1" dirty="0">
                <a:latin typeface="Arial" pitchFamily="34" charset="0"/>
              </a:rPr>
              <a:t>1. Wet</a:t>
            </a:r>
            <a:endParaRPr lang="en-US" altLang="en-US" dirty="0"/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E5EC8D01-1262-4FAB-884C-CA6D8F944FD2}"/>
              </a:ext>
            </a:extLst>
          </p:cNvPr>
          <p:cNvSpPr/>
          <p:nvPr/>
        </p:nvSpPr>
        <p:spPr bwMode="auto">
          <a:xfrm>
            <a:off x="2743200" y="3408363"/>
            <a:ext cx="1981200" cy="4572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b="1" dirty="0">
                <a:latin typeface="Arial" pitchFamily="34" charset="0"/>
              </a:rPr>
              <a:t>4. delicious</a:t>
            </a:r>
            <a:endParaRPr lang="en-US" altLang="en-US" dirty="0"/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C54F9261-3585-4747-AAAC-3848AB8CDB3A}"/>
              </a:ext>
            </a:extLst>
          </p:cNvPr>
          <p:cNvSpPr/>
          <p:nvPr/>
        </p:nvSpPr>
        <p:spPr bwMode="auto">
          <a:xfrm>
            <a:off x="2743200" y="2209800"/>
            <a:ext cx="1981200" cy="457200"/>
          </a:xfrm>
          <a:prstGeom prst="round2Diag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latin typeface="Arial" charset="0"/>
              </a:rPr>
              <a:t>2. boring</a:t>
            </a: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769299C-3BD9-4CDB-9B7C-DA006986C297}"/>
              </a:ext>
            </a:extLst>
          </p:cNvPr>
          <p:cNvSpPr/>
          <p:nvPr/>
        </p:nvSpPr>
        <p:spPr bwMode="auto">
          <a:xfrm>
            <a:off x="2743200" y="2798763"/>
            <a:ext cx="1981200" cy="45720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b="1" dirty="0">
                <a:latin typeface="Arial" pitchFamily="34" charset="0"/>
              </a:rPr>
              <a:t>3. interesting</a:t>
            </a:r>
            <a:endParaRPr lang="en-US" altLang="en-US" dirty="0"/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994B5999-20BD-4BB2-AC93-86E3B3C44FA2}"/>
              </a:ext>
            </a:extLst>
          </p:cNvPr>
          <p:cNvSpPr/>
          <p:nvPr/>
        </p:nvSpPr>
        <p:spPr bwMode="auto">
          <a:xfrm>
            <a:off x="2743200" y="4017963"/>
            <a:ext cx="1981200" cy="457200"/>
          </a:xfrm>
          <a:prstGeom prst="round2Diag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latin typeface="Arial" pitchFamily="34" charset="0"/>
              </a:rPr>
              <a:t>5. bad</a:t>
            </a:r>
            <a:endParaRPr lang="en-US" altLang="en-US" dirty="0"/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96F34AFE-F0C7-4FF2-9118-6340F6598C9D}"/>
              </a:ext>
            </a:extLst>
          </p:cNvPr>
          <p:cNvSpPr/>
          <p:nvPr/>
        </p:nvSpPr>
        <p:spPr bwMode="auto">
          <a:xfrm>
            <a:off x="6075363" y="1609725"/>
            <a:ext cx="3810000" cy="45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a. </a:t>
            </a:r>
            <a:r>
              <a:rPr lang="en-US" altLang="en-US" b="1" dirty="0" err="1">
                <a:solidFill>
                  <a:srgbClr val="4F11FF"/>
                </a:solidFill>
                <a:latin typeface="Arial" pitchFamily="34" charset="0"/>
              </a:rPr>
              <a:t>Dở</a:t>
            </a:r>
            <a:r>
              <a:rPr lang="en-US" altLang="en-US" b="1" dirty="0">
                <a:solidFill>
                  <a:srgbClr val="4F11FF"/>
                </a:solidFill>
                <a:latin typeface="Arial" pitchFamily="34" charset="0"/>
              </a:rPr>
              <a:t>, </a:t>
            </a:r>
            <a:r>
              <a:rPr lang="en-US" altLang="en-US" b="1" dirty="0" err="1">
                <a:solidFill>
                  <a:srgbClr val="4F11FF"/>
                </a:solidFill>
                <a:latin typeface="Arial" pitchFamily="34" charset="0"/>
              </a:rPr>
              <a:t>tệ</a:t>
            </a:r>
            <a:r>
              <a:rPr lang="en-US" altLang="en-US" b="1" dirty="0">
                <a:solidFill>
                  <a:srgbClr val="4F11FF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US" altLang="en-US" b="1" dirty="0">
              <a:latin typeface="Arial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FAFC1EB7-6BBB-41A1-AB86-3D5CAA5FD63B}"/>
              </a:ext>
            </a:extLst>
          </p:cNvPr>
          <p:cNvSpPr/>
          <p:nvPr/>
        </p:nvSpPr>
        <p:spPr bwMode="auto">
          <a:xfrm>
            <a:off x="6075363" y="2265363"/>
            <a:ext cx="3810000" cy="45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F11FF"/>
                </a:solidFill>
                <a:latin typeface="Arial" charset="0"/>
              </a:rPr>
              <a:t>b.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Ẩm</a:t>
            </a:r>
            <a:r>
              <a:rPr lang="en-US" b="1" dirty="0">
                <a:solidFill>
                  <a:srgbClr val="4F11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ướt</a:t>
            </a: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EB9DF143-9E0E-4340-B56B-235A13DC279A}"/>
              </a:ext>
            </a:extLst>
          </p:cNvPr>
          <p:cNvSpPr/>
          <p:nvPr/>
        </p:nvSpPr>
        <p:spPr bwMode="auto">
          <a:xfrm>
            <a:off x="6075363" y="2874963"/>
            <a:ext cx="3810000" cy="45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F11FF"/>
                </a:solidFill>
                <a:latin typeface="Arial" charset="0"/>
              </a:rPr>
              <a:t>c.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Ngon</a:t>
            </a:r>
            <a:r>
              <a:rPr lang="en-US" b="1" dirty="0">
                <a:solidFill>
                  <a:srgbClr val="4F11FF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B1DFDA87-2AE8-4B8F-9100-10C27F14C77D}"/>
              </a:ext>
            </a:extLst>
          </p:cNvPr>
          <p:cNvSpPr/>
          <p:nvPr/>
        </p:nvSpPr>
        <p:spPr bwMode="auto">
          <a:xfrm>
            <a:off x="6075363" y="4038600"/>
            <a:ext cx="3810000" cy="45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F11FF"/>
                </a:solidFill>
                <a:latin typeface="Arial" charset="0"/>
              </a:rPr>
              <a:t>e. Hay,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thú</a:t>
            </a:r>
            <a:r>
              <a:rPr lang="en-US" b="1" dirty="0">
                <a:solidFill>
                  <a:srgbClr val="4F11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vị</a:t>
            </a: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4F11FF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3324D34F-7320-47E9-87A3-39040669D4A0}"/>
              </a:ext>
            </a:extLst>
          </p:cNvPr>
          <p:cNvSpPr/>
          <p:nvPr/>
        </p:nvSpPr>
        <p:spPr bwMode="auto">
          <a:xfrm>
            <a:off x="6075363" y="3484563"/>
            <a:ext cx="3810000" cy="45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F11FF"/>
                </a:solidFill>
                <a:latin typeface="Arial" charset="0"/>
              </a:rPr>
              <a:t>d.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Tẻ</a:t>
            </a:r>
            <a:r>
              <a:rPr lang="en-US" b="1" dirty="0">
                <a:solidFill>
                  <a:srgbClr val="4F11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4F11FF"/>
                </a:solidFill>
                <a:latin typeface="Arial" charset="0"/>
              </a:rPr>
              <a:t>nhạt</a:t>
            </a: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rgbClr val="4F11FF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2415FE-D4D1-462A-8B12-0A853086DB9F}"/>
              </a:ext>
            </a:extLst>
          </p:cNvPr>
          <p:cNvCxnSpPr/>
          <p:nvPr/>
        </p:nvCxnSpPr>
        <p:spPr bwMode="auto">
          <a:xfrm>
            <a:off x="4800600" y="17526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7D2DA5-32E7-4335-A629-E2AF6DBF8BD6}"/>
              </a:ext>
            </a:extLst>
          </p:cNvPr>
          <p:cNvCxnSpPr/>
          <p:nvPr/>
        </p:nvCxnSpPr>
        <p:spPr bwMode="auto">
          <a:xfrm rot="16200000" flipH="1">
            <a:off x="4724400" y="3048000"/>
            <a:ext cx="1371600" cy="1219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3A42E-7137-4E62-935B-5193A14408B3}"/>
              </a:ext>
            </a:extLst>
          </p:cNvPr>
          <p:cNvCxnSpPr>
            <a:endCxn id="25" idx="2"/>
          </p:cNvCxnSpPr>
          <p:nvPr/>
        </p:nvCxnSpPr>
        <p:spPr bwMode="auto">
          <a:xfrm flipV="1">
            <a:off x="4800601" y="3103564"/>
            <a:ext cx="1274763" cy="4778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DFD8DD-EFF2-46BA-AB5A-BE45D8DC5B70}"/>
              </a:ext>
            </a:extLst>
          </p:cNvPr>
          <p:cNvCxnSpPr/>
          <p:nvPr/>
        </p:nvCxnSpPr>
        <p:spPr bwMode="auto">
          <a:xfrm rot="5400000" flipH="1" flipV="1">
            <a:off x="4114800" y="2514600"/>
            <a:ext cx="2438400" cy="1219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C78708-E42C-498B-9E85-414F1130E242}"/>
              </a:ext>
            </a:extLst>
          </p:cNvPr>
          <p:cNvCxnSpPr/>
          <p:nvPr/>
        </p:nvCxnSpPr>
        <p:spPr bwMode="auto">
          <a:xfrm rot="16200000" flipH="1">
            <a:off x="4686300" y="2400300"/>
            <a:ext cx="1371600" cy="1295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F3F65220-5C5F-40C5-87F9-B8F68FCC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4114800" cy="609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6666"/>
                </a:solidFill>
              </a:rPr>
              <a:t>*Checking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890DF769-B929-4AD4-A100-C49C394C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38163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What     an      </a:t>
            </a:r>
            <a:r>
              <a:rPr lang="en-US" altLang="en-US" sz="2800" b="1" dirty="0">
                <a:solidFill>
                  <a:srgbClr val="99FF99"/>
                </a:solidFill>
              </a:rPr>
              <a:t>awful</a:t>
            </a:r>
            <a:r>
              <a:rPr lang="en-US" altLang="en-US" sz="2800" b="1" dirty="0">
                <a:solidFill>
                  <a:srgbClr val="FFFF00"/>
                </a:solidFill>
              </a:rPr>
              <a:t>           day !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What     a        </a:t>
            </a:r>
            <a:r>
              <a:rPr lang="en-US" altLang="en-US" sz="2800" b="1" dirty="0">
                <a:solidFill>
                  <a:srgbClr val="99FF99"/>
                </a:solidFill>
              </a:rPr>
              <a:t>bright</a:t>
            </a:r>
            <a:r>
              <a:rPr lang="en-US" altLang="en-US" sz="2800" b="1" dirty="0">
                <a:solidFill>
                  <a:srgbClr val="FFFF00"/>
                </a:solidFill>
              </a:rPr>
              <a:t>          room !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What              </a:t>
            </a:r>
            <a:r>
              <a:rPr lang="en-US" altLang="en-US" sz="2800" b="1" dirty="0">
                <a:solidFill>
                  <a:srgbClr val="99FF99"/>
                </a:solidFill>
              </a:rPr>
              <a:t>nice</a:t>
            </a:r>
            <a:r>
              <a:rPr lang="en-US" altLang="en-US" sz="2800" b="1" dirty="0">
                <a:solidFill>
                  <a:srgbClr val="FFFF00"/>
                </a:solidFill>
              </a:rPr>
              <a:t>             colors !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What              </a:t>
            </a:r>
            <a:r>
              <a:rPr lang="en-US" altLang="en-US" sz="2800" b="1" dirty="0">
                <a:solidFill>
                  <a:srgbClr val="99FF99"/>
                </a:solidFill>
              </a:rPr>
              <a:t>delicious</a:t>
            </a:r>
            <a:r>
              <a:rPr lang="en-US" altLang="en-US" sz="2800" b="1" dirty="0">
                <a:solidFill>
                  <a:srgbClr val="FFFF00"/>
                </a:solidFill>
              </a:rPr>
              <a:t>        milk !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			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>
              <a:solidFill>
                <a:srgbClr val="FFFF00"/>
              </a:solidFill>
            </a:endParaRPr>
          </a:p>
        </p:txBody>
      </p:sp>
      <p:cxnSp>
        <p:nvCxnSpPr>
          <p:cNvPr id="12291" name="Straight Connector 5">
            <a:extLst>
              <a:ext uri="{FF2B5EF4-FFF2-40B4-BE49-F238E27FC236}">
                <a16:creationId xmlns:a16="http://schemas.microsoft.com/office/drawing/2014/main" id="{69282A31-6A92-46C1-8F65-33D055913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471738"/>
            <a:ext cx="6858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2" name="Straight Connector 7">
            <a:extLst>
              <a:ext uri="{FF2B5EF4-FFF2-40B4-BE49-F238E27FC236}">
                <a16:creationId xmlns:a16="http://schemas.microsoft.com/office/drawing/2014/main" id="{6BDF9037-A011-454D-8FEF-83AA733304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4238" y="2471738"/>
            <a:ext cx="1143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444FEC6-238E-4733-8868-457A9CF4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24126"/>
            <a:ext cx="583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 b="1" u="sng">
                <a:solidFill>
                  <a:srgbClr val="FF00FF"/>
                </a:solidFill>
              </a:rPr>
              <a:t>*Structures of the exclamation: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DECDCA-A62E-498B-96E3-3168796CE5E1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3170238"/>
          <a:ext cx="9067800" cy="2468814"/>
        </p:xfrm>
        <a:graphic>
          <a:graphicData uri="http://schemas.openxmlformats.org/drawingml/2006/table">
            <a:tbl>
              <a:tblPr/>
              <a:tblGrid>
                <a:gridCol w="457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a. Danh từ số ít: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What + a/ an + adj + N!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b. Danh từ số nhiều: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What + adj + N (s/es)!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c. Danh từ không đếm được: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What +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adj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+ N!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60">
            <a:extLst>
              <a:ext uri="{FF2B5EF4-FFF2-40B4-BE49-F238E27FC236}">
                <a16:creationId xmlns:a16="http://schemas.microsoft.com/office/drawing/2014/main" id="{D3CF4545-FACF-4BF9-9BC4-AC0EF8D9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9067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DF2C5-97EE-4F3A-AC19-1E8587D1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78000"/>
            <a:ext cx="357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</a:rPr>
              <a:t>adj	          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>
            <a:extLst>
              <a:ext uri="{FF2B5EF4-FFF2-40B4-BE49-F238E27FC236}">
                <a16:creationId xmlns:a16="http://schemas.microsoft.com/office/drawing/2014/main" id="{E9FD2A31-68D7-468F-A1D2-55FB7322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3E891-D7DE-43E0-83E9-40AAFE4FE167}"/>
              </a:ext>
            </a:extLst>
          </p:cNvPr>
          <p:cNvSpPr/>
          <p:nvPr/>
        </p:nvSpPr>
        <p:spPr>
          <a:xfrm>
            <a:off x="154305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pic>
        <p:nvPicPr>
          <p:cNvPr id="52226" name="Picture 2" descr="http://dressaddict.files.wordpress.com/2010/11/rochie-anii-50.jpg">
            <a:extLst>
              <a:ext uri="{FF2B5EF4-FFF2-40B4-BE49-F238E27FC236}">
                <a16:creationId xmlns:a16="http://schemas.microsoft.com/office/drawing/2014/main" id="{F8FBAC74-4870-4159-B49D-B6E41C23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3988"/>
            <a:ext cx="428625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E4F01-490B-4B6D-861F-64DD94F6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b="1"/>
              <a:t>800 000đ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BDC1B-A1E9-41A3-BDDD-FFDB48B3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20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Ex:      Expensive 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114AE-E075-4B9C-B4FC-2009AC7AD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1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an expensive dress 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C45A3-4EE9-4111-91BF-1BEAF79A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291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u="sng">
                <a:solidFill>
                  <a:srgbClr val="FFC000"/>
                </a:solidFill>
              </a:rPr>
              <a:t>a. Complaints: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C54C1-16F3-4E75-A41F-1ED4025B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2362201"/>
            <a:ext cx="254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.VnAvant" pitchFamily="34" charset="0"/>
              </a:rPr>
              <a:t>1. awful restaurant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724AD6-6BD9-4429-88D9-72299BC6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6" y="4567239"/>
            <a:ext cx="2021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.VnAvant" pitchFamily="34" charset="0"/>
              </a:rPr>
              <a:t>3. boring party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69C631-B104-44D9-A4AD-DB9E2B6C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3424239"/>
            <a:ext cx="1469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.VnAvant" pitchFamily="34" charset="0"/>
              </a:rPr>
              <a:t>2. wet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A100F2-261F-4D82-BAB7-1EF0A56A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5713414"/>
            <a:ext cx="179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.VnAvant" pitchFamily="34" charset="0"/>
              </a:rPr>
              <a:t>4. bad movie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B0B06E-D275-484B-AA23-150BBC781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2890839"/>
            <a:ext cx="35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.VnAvant" pitchFamily="34" charset="0"/>
              </a:rPr>
              <a:t>What an awful restaurant 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1442A1-3F34-4728-BC7F-CA40C0BB2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57639"/>
            <a:ext cx="2306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.VnAvant" pitchFamily="34" charset="0"/>
              </a:rPr>
              <a:t>What a wet day 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9C52D0-7D85-43B5-88FE-97C55575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76839"/>
            <a:ext cx="2858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.VnAvant" pitchFamily="34" charset="0"/>
              </a:rPr>
              <a:t>What a boring party 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092872-4A5B-4FA7-A516-CADABACC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67439"/>
            <a:ext cx="263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.VnAvant" pitchFamily="34" charset="0"/>
              </a:rPr>
              <a:t>What a bad movie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/>
      <p:bldP spid="12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3F80-96BC-4B61-ACCD-41C3847D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992F457-ED74-446C-8938-02FCE158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0814D-A23E-457C-ADEB-3D8E0E072FD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365" name="Picture 4" descr="http://birthday-party-ideas.net/wp-content/uploads/2012/12/Birthday-Party-Under-200.jpg">
            <a:extLst>
              <a:ext uri="{FF2B5EF4-FFF2-40B4-BE49-F238E27FC236}">
                <a16:creationId xmlns:a16="http://schemas.microsoft.com/office/drawing/2014/main" id="{8E12F53A-B284-434E-8C33-C95E81EC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676"/>
            <a:ext cx="50292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65E26-F92B-4D00-A3AD-96D0B8E6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Ex:    Great party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C7F8D-0E6E-4C52-AAC0-F95AF894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4963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 great party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CB685-1A89-485F-A300-1FA41FC3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0"/>
            <a:ext cx="3249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u="sng">
                <a:solidFill>
                  <a:srgbClr val="FFC000"/>
                </a:solidFill>
              </a:rPr>
              <a:t>a. Compliments: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CEA0B-1620-4941-A211-2A510048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123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1. Bright 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0ACD0-92AE-4603-91EF-52FC919C8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102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4. Delicious dinner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5BB98-4FD9-4B3F-B5F4-67C831B22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183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2. Interesting movie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CBB70-6E98-4D5C-BB0D-A7E6DF87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4418013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3. Lovely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E8E7E-ACA0-40E3-963E-1AE7C7E1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4028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5. Beautiful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A4F582-0691-4769-B5BA-0778B78F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3843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 bright room 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8468A2-823C-4824-80EE-3D8B6AC4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1438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an interesting movie 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126B7-8C1E-4108-98AE-4C544EA3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7203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 lovely house 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2DA1B-322B-44D4-9DCD-BFCC8171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1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 delicious dinner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A48D49-844B-40D3-B843-07E8822A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530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99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 beautiful day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C270-B3F6-4A04-9787-5B81EE91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3CCBB4B-8A6B-4E72-8944-533F6C06F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5D3BD-C161-48D4-858C-B6EA73FE725B}"/>
              </a:ext>
            </a:extLst>
          </p:cNvPr>
          <p:cNvSpPr/>
          <p:nvPr/>
        </p:nvSpPr>
        <p:spPr>
          <a:xfrm>
            <a:off x="1527175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9" name="Picture 2" descr="http://www.lahava.vn/media/catalog/product/cache/1/image/3851e848479e002ced28b149dad4700a/l/d/ldd003c_1.jpg">
            <a:extLst>
              <a:ext uri="{FF2B5EF4-FFF2-40B4-BE49-F238E27FC236}">
                <a16:creationId xmlns:a16="http://schemas.microsoft.com/office/drawing/2014/main" id="{5E1CC707-DBBA-4474-8990-11733B5F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4" y="28575"/>
            <a:ext cx="420528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4">
            <a:extLst>
              <a:ext uri="{FF2B5EF4-FFF2-40B4-BE49-F238E27FC236}">
                <a16:creationId xmlns:a16="http://schemas.microsoft.com/office/drawing/2014/main" id="{A5A9A846-3031-4885-9F4A-F05AA493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7826"/>
            <a:ext cx="4279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>
                <a:latin typeface=".VnAvant" pitchFamily="34" charset="0"/>
              </a:rPr>
              <a:t>The </a:t>
            </a:r>
            <a:r>
              <a:rPr lang="en-US" altLang="en-US" sz="3200">
                <a:solidFill>
                  <a:srgbClr val="FFC000"/>
                </a:solidFill>
                <a:latin typeface=".VnAvant" pitchFamily="34" charset="0"/>
              </a:rPr>
              <a:t>girl</a:t>
            </a:r>
            <a:r>
              <a:rPr lang="en-US" altLang="en-US" sz="3200">
                <a:latin typeface=".VnAvant" pitchFamily="34" charset="0"/>
              </a:rPr>
              <a:t> is very </a:t>
            </a:r>
            <a:r>
              <a:rPr lang="en-US" altLang="en-US" sz="3200">
                <a:solidFill>
                  <a:srgbClr val="FF0000"/>
                </a:solidFill>
                <a:latin typeface=".VnAvant" pitchFamily="34" charset="0"/>
              </a:rPr>
              <a:t>beautiful</a:t>
            </a:r>
            <a:r>
              <a:rPr lang="en-US" altLang="en-US" sz="3200">
                <a:latin typeface=".VnAvant" pitchFamily="34" charset="0"/>
              </a:rPr>
              <a:t>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53D1B84-AD6D-44A7-B2E5-1A9616110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9144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What a </a:t>
            </a:r>
            <a:r>
              <a:rPr lang="en-US" altLang="en-US" sz="3200">
                <a:solidFill>
                  <a:srgbClr val="FF0000"/>
                </a:solidFill>
              </a:rPr>
              <a:t>beautiful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C000"/>
                </a:solidFill>
              </a:rPr>
              <a:t>girl</a:t>
            </a:r>
            <a:r>
              <a:rPr lang="en-US" altLang="en-US" sz="3200"/>
              <a:t> 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58DE87-30EC-4003-BBCB-439CEFC98D06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411" name="Picture 2" descr="http://cdn.home-designing.com/wp-content/uploads/2009/03/kids-room-design1.jpg">
            <a:extLst>
              <a:ext uri="{FF2B5EF4-FFF2-40B4-BE49-F238E27FC236}">
                <a16:creationId xmlns:a16="http://schemas.microsoft.com/office/drawing/2014/main" id="{A3633271-ABC9-43C8-B5DE-507BA094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752600"/>
            <a:ext cx="65452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>
            <a:extLst>
              <a:ext uri="{FF2B5EF4-FFF2-40B4-BE49-F238E27FC236}">
                <a16:creationId xmlns:a16="http://schemas.microsoft.com/office/drawing/2014/main" id="{F0F731A1-65AA-476C-9DF8-616A88C0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228601"/>
            <a:ext cx="3150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.VnArial" pitchFamily="34" charset="0"/>
              </a:rPr>
              <a:t>The </a:t>
            </a:r>
            <a:r>
              <a:rPr lang="en-US" altLang="en-US" sz="2400">
                <a:solidFill>
                  <a:srgbClr val="FFC000"/>
                </a:solidFill>
                <a:latin typeface=".VnArial" pitchFamily="34" charset="0"/>
              </a:rPr>
              <a:t>room</a:t>
            </a:r>
            <a:r>
              <a:rPr lang="en-US" altLang="en-US" sz="2400">
                <a:latin typeface=".VnArial" pitchFamily="34" charset="0"/>
              </a:rPr>
              <a:t> is very </a:t>
            </a:r>
            <a:r>
              <a:rPr lang="en-US" altLang="en-US" sz="2400">
                <a:solidFill>
                  <a:srgbClr val="99FF99"/>
                </a:solidFill>
                <a:latin typeface=".VnArial" pitchFamily="34" charset="0"/>
              </a:rPr>
              <a:t>bright</a:t>
            </a:r>
            <a:r>
              <a:rPr lang="en-US" altLang="en-US" sz="2400">
                <a:latin typeface=".VnAria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6E03C-4769-498E-8332-3DDEDE57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6" y="865189"/>
            <a:ext cx="2809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.VnArial" pitchFamily="34" charset="0"/>
              </a:rPr>
              <a:t>What a </a:t>
            </a:r>
            <a:r>
              <a:rPr lang="en-US" altLang="en-US" sz="2400">
                <a:solidFill>
                  <a:srgbClr val="99FF99"/>
                </a:solidFill>
                <a:latin typeface=".VnArial" pitchFamily="34" charset="0"/>
              </a:rPr>
              <a:t>bright</a:t>
            </a:r>
            <a:r>
              <a:rPr lang="en-US" altLang="en-US" sz="2400">
                <a:latin typeface=".VnArial" pitchFamily="34" charset="0"/>
              </a:rPr>
              <a:t> </a:t>
            </a:r>
            <a:r>
              <a:rPr lang="en-US" altLang="en-US" sz="2400">
                <a:solidFill>
                  <a:srgbClr val="FFC000"/>
                </a:solidFill>
                <a:latin typeface=".VnArial" pitchFamily="34" charset="0"/>
              </a:rPr>
              <a:t>room</a:t>
            </a:r>
            <a:r>
              <a:rPr lang="en-US" altLang="en-US" sz="2400">
                <a:latin typeface=".VnArial" pitchFamily="34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EADF1C-3364-4A7A-B606-4391EB709715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5" name="TextBox 10">
            <a:extLst>
              <a:ext uri="{FF2B5EF4-FFF2-40B4-BE49-F238E27FC236}">
                <a16:creationId xmlns:a16="http://schemas.microsoft.com/office/drawing/2014/main" id="{3128D8A2-6311-4CFC-80A6-3698EC3B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762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1" u="sng">
                <a:solidFill>
                  <a:srgbClr val="FF00FF"/>
                </a:solidFill>
                <a:latin typeface=".VnArialH" pitchFamily="34" charset="0"/>
              </a:rPr>
              <a:t>Transforming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0A89FF-9030-4A53-BBF7-0301A7DD589D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371600"/>
          <a:ext cx="8991600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Exclamations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computer is modern.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movie is very interesting.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flowers are sweet.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houses are beautiful.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soup  is very  delicious.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F26E119-7C2E-4A23-B096-ECF7F698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89138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 modern computer !</a:t>
            </a:r>
          </a:p>
          <a:p>
            <a:endParaRPr lang="en-US" altLang="en-US" sz="2400">
              <a:solidFill>
                <a:srgbClr val="0033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A8B0-E7F4-4FA7-BCB4-40DB6359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2767014"/>
            <a:ext cx="4016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an interesting movie !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26FF7-EBE8-4648-8992-EE3B819BB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3605214"/>
            <a:ext cx="3019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sweet flowers!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34762-69BD-4217-A5C1-310AC577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4443414"/>
            <a:ext cx="3609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altLang="en-US" sz="2400">
                <a:solidFill>
                  <a:srgbClr val="0033CC"/>
                </a:solidFill>
              </a:rPr>
              <a:t>beautiful houses</a:t>
            </a:r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!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EA92A-59F8-4793-AF95-DCDCE833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5281614"/>
            <a:ext cx="3279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altLang="en-US" sz="2400">
                <a:solidFill>
                  <a:srgbClr val="0033CC"/>
                </a:solidFill>
              </a:rPr>
              <a:t>delicious soup</a:t>
            </a:r>
            <a:r>
              <a:rPr lang="en-US" altLang="en-US" sz="240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!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DFE1B5D-2408-4887-9B18-FE3C5A2A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AF96E77-6C0F-4550-B790-1E4DCA77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9144000" cy="76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C16E6AFB-5D3D-4C13-AF9A-08752BA2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629400"/>
            <a:ext cx="89154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Text Box 14">
            <a:extLst>
              <a:ext uri="{FF2B5EF4-FFF2-40B4-BE49-F238E27FC236}">
                <a16:creationId xmlns:a16="http://schemas.microsoft.com/office/drawing/2014/main" id="{72821040-50C2-460A-A604-B01CE6BF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724401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rgbClr val="FF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i="1">
                <a:latin typeface="Arial" panose="020B0604020202020204" pitchFamily="34" charset="0"/>
                <a:sym typeface="Wingdings" panose="05000000000000000000" pitchFamily="2" charset="2"/>
              </a:rPr>
              <a:t>Learn by heart vocabulary and structure</a:t>
            </a:r>
          </a:p>
        </p:txBody>
      </p:sp>
      <p:sp>
        <p:nvSpPr>
          <p:cNvPr id="23558" name="Text Box 15">
            <a:extLst>
              <a:ext uri="{FF2B5EF4-FFF2-40B4-BE49-F238E27FC236}">
                <a16:creationId xmlns:a16="http://schemas.microsoft.com/office/drawing/2014/main" id="{D43D0C9B-AE65-4BFF-806B-711164485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33104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rgbClr val="FF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sym typeface="Wingdings" panose="05000000000000000000" pitchFamily="2" charset="2"/>
              </a:rPr>
              <a:t>Prepare B</a:t>
            </a:r>
          </a:p>
        </p:txBody>
      </p:sp>
      <p:sp>
        <p:nvSpPr>
          <p:cNvPr id="23559" name="WordArt 17">
            <a:extLst>
              <a:ext uri="{FF2B5EF4-FFF2-40B4-BE49-F238E27FC236}">
                <a16:creationId xmlns:a16="http://schemas.microsoft.com/office/drawing/2014/main" id="{696FF2EC-5ED6-406A-AD6C-8B2D2B2C4F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114800"/>
            <a:ext cx="4038600" cy="6096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1050" kern="10">
                <a:ln w="28575">
                  <a:solidFill>
                    <a:srgbClr val="FFCC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chemeClr val="hlink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HOMEWORK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9E505-F734-44E7-993C-22C6E11DD903}"/>
              </a:ext>
            </a:extLst>
          </p:cNvPr>
          <p:cNvSpPr/>
          <p:nvPr/>
        </p:nvSpPr>
        <p:spPr>
          <a:xfrm>
            <a:off x="4726116" y="19184"/>
            <a:ext cx="21964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REMEMBER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7F9F81-84FA-41D8-8C75-2D49E77451F2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762000"/>
          <a:ext cx="8915400" cy="2743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Exclamations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Prepositions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of time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What + a/ an + </a:t>
                      </a:r>
                      <a:r>
                        <a:rPr lang="en-US" altLang="en-US" sz="2400" dirty="0" err="1"/>
                        <a:t>adj</a:t>
                      </a:r>
                      <a:r>
                        <a:rPr lang="en-US" altLang="en-US" sz="2400" dirty="0"/>
                        <a:t> + N!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What + </a:t>
                      </a:r>
                      <a:r>
                        <a:rPr lang="en-US" altLang="en-US" sz="2400" dirty="0" err="1"/>
                        <a:t>adj</a:t>
                      </a:r>
                      <a:r>
                        <a:rPr lang="en-US" altLang="en-US" sz="2400" dirty="0"/>
                        <a:t> + N (s/</a:t>
                      </a:r>
                      <a:r>
                        <a:rPr lang="en-US" altLang="en-US" sz="2400" dirty="0" err="1"/>
                        <a:t>es</a:t>
                      </a:r>
                      <a:r>
                        <a:rPr lang="en-US" altLang="en-US" sz="2400" dirty="0"/>
                        <a:t>)!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What + </a:t>
                      </a:r>
                      <a:r>
                        <a:rPr lang="en-US" altLang="en-US" sz="2400" dirty="0" err="1"/>
                        <a:t>adj</a:t>
                      </a:r>
                      <a:r>
                        <a:rPr lang="en-US" altLang="en-US" sz="2400" dirty="0"/>
                        <a:t> + N!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/>
                        <a:t>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/>
                        <a:t>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/>
                        <a:t>From… to …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C3EDA560-91EA-4363-98EC-86138937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752600"/>
            <a:ext cx="335121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69F85873-E1A0-4FC8-B450-C2F6EB52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905000"/>
            <a:ext cx="24495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2437158D-67AB-4707-B4A7-E0EBFDD6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CC3300"/>
                </a:solidFill>
              </a:rPr>
              <a:t>Hoa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AC6FA67-8A49-4C12-8F48-C87DB9856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133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0033CC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2BF960B0-4BCA-46BA-8BC1-5B4B7C24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Lan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E9EBC6FE-80A2-42FA-B1BF-5F2271FAB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001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8000"/>
                </a:solidFill>
              </a:rPr>
              <a:t>Hoa and Lan are in the house. Let’s listen to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2" grpId="0" autoUpdateAnimBg="0"/>
      <p:bldP spid="4506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31A6150A-8080-47CE-BEF6-5A0C966D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4CCA7B5C-5A35-41D5-8866-1D71437D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1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bye! See you next time!</a:t>
            </a:r>
          </a:p>
        </p:txBody>
      </p:sp>
      <p:pic>
        <p:nvPicPr>
          <p:cNvPr id="51205" name="delilah.mid">
            <a:hlinkClick r:id="" action="ppaction://media"/>
            <a:extLst>
              <a:ext uri="{FF2B5EF4-FFF2-40B4-BE49-F238E27FC236}">
                <a16:creationId xmlns:a16="http://schemas.microsoft.com/office/drawing/2014/main" id="{CE51B05E-4787-433A-A6CA-31F10853811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06" name="Group 6">
            <a:extLst>
              <a:ext uri="{FF2B5EF4-FFF2-40B4-BE49-F238E27FC236}">
                <a16:creationId xmlns:a16="http://schemas.microsoft.com/office/drawing/2014/main" id="{AA07D265-EE01-46D3-AC43-CAD585BE0F9E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029200"/>
            <a:ext cx="2349500" cy="1600200"/>
            <a:chOff x="4980" y="10396"/>
            <a:chExt cx="2260" cy="2039"/>
          </a:xfrm>
        </p:grpSpPr>
        <p:pic>
          <p:nvPicPr>
            <p:cNvPr id="51207" name="Picture 7">
              <a:extLst>
                <a:ext uri="{FF2B5EF4-FFF2-40B4-BE49-F238E27FC236}">
                  <a16:creationId xmlns:a16="http://schemas.microsoft.com/office/drawing/2014/main" id="{DBCB3024-7DF1-4D64-8E9C-0A02D02303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10396"/>
              <a:ext cx="2260" cy="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8">
              <a:extLst>
                <a:ext uri="{FF2B5EF4-FFF2-40B4-BE49-F238E27FC236}">
                  <a16:creationId xmlns:a16="http://schemas.microsoft.com/office/drawing/2014/main" id="{7046960D-64E5-4A23-9FB1-81EE1377CA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10475"/>
              <a:ext cx="1360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1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5"/>
                </p:tgtEl>
              </p:cMediaNode>
            </p:audio>
          </p:childTnLst>
        </p:cTn>
      </p:par>
    </p:tnLst>
    <p:bldLst>
      <p:bldP spid="512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26">
            <a:extLst>
              <a:ext uri="{FF2B5EF4-FFF2-40B4-BE49-F238E27FC236}">
                <a16:creationId xmlns:a16="http://schemas.microsoft.com/office/drawing/2014/main" id="{03E0BE4B-FFE9-4F1D-B8D7-428739E6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752600"/>
            <a:ext cx="36560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1027">
            <a:extLst>
              <a:ext uri="{FF2B5EF4-FFF2-40B4-BE49-F238E27FC236}">
                <a16:creationId xmlns:a16="http://schemas.microsoft.com/office/drawing/2014/main" id="{5419D571-A65A-440E-AAA1-BBCBE3204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905001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rgbClr val="008000"/>
                </a:solidFill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75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2AB5762-A609-450E-A5D9-D6450776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2133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9F560D7D-7573-4A4B-BD03-0267410A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1"/>
            <a:ext cx="45720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65A98200-87FD-45BC-8942-1411ED5E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43001"/>
            <a:ext cx="2849563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58426E79-0C91-4F39-AAA8-AE89D483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114800"/>
            <a:ext cx="16494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>
            <a:extLst>
              <a:ext uri="{FF2B5EF4-FFF2-40B4-BE49-F238E27FC236}">
                <a16:creationId xmlns:a16="http://schemas.microsoft.com/office/drawing/2014/main" id="{BF7C3150-6A14-4B2C-A18A-8768D4B7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53001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The weather isn’t fine. It’s </a:t>
            </a:r>
            <a:r>
              <a:rPr lang="en-US" altLang="en-US" sz="4000">
                <a:solidFill>
                  <a:srgbClr val="CC3300"/>
                </a:solidFill>
              </a:rPr>
              <a:t>awful.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81B9D6E5-F9DD-4F5D-AD6F-26FCD847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0"/>
            <a:ext cx="441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awful (adj)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CD32897-7508-490B-8ED1-EF042409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1"/>
            <a:ext cx="3810000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8F754BED-A67C-4412-B740-229E86D8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133600"/>
            <a:ext cx="38862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to sit (v)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ym typeface="Wingdings" panose="05000000000000000000" pitchFamily="2" charset="2"/>
              </a:rPr>
              <a:t> </a:t>
            </a:r>
            <a:r>
              <a:rPr lang="en-US" altLang="en-US" sz="4000">
                <a:solidFill>
                  <a:schemeClr val="tx2"/>
                </a:solidFill>
                <a:sym typeface="Wingdings" panose="05000000000000000000" pitchFamily="2" charset="2"/>
              </a:rPr>
              <a:t>seat (n)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DB0595F4-DF85-462F-A9BB-BA056707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1"/>
            <a:ext cx="4038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u="sng"/>
              <a:t>Ex:</a:t>
            </a:r>
            <a:r>
              <a:rPr lang="en-US" altLang="en-US" sz="2400" u="sng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Please </a:t>
            </a:r>
            <a:r>
              <a:rPr lang="en-US" altLang="en-US" sz="3600">
                <a:solidFill>
                  <a:srgbClr val="CC3300"/>
                </a:solidFill>
              </a:rPr>
              <a:t>have a seat.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(Sit down, please)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321054BF-97DE-4AB2-94A3-0B83865A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1"/>
            <a:ext cx="678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Have a seat  (exp)</a:t>
            </a:r>
            <a:r>
              <a:rPr lang="en-US" altLang="en-US" sz="600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  <p:bldP spid="256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EDFE4F77-6377-4198-A3C8-91ABF0856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1"/>
            <a:ext cx="7696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/>
              <a:t>He’s sitting in an </a:t>
            </a:r>
            <a:r>
              <a:rPr lang="en-US" altLang="en-US" sz="4800">
                <a:solidFill>
                  <a:srgbClr val="CC3300"/>
                </a:solidFill>
              </a:rPr>
              <a:t>armchair.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61CA1925-CF72-4ABD-A7F9-F103E765E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armchair (n)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0D451633-D5B1-4313-985E-A652CAD9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295400"/>
            <a:ext cx="41941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F072EFE-76D5-4032-8652-1C98A837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17850"/>
            <a:ext cx="54864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AutoShape 3">
            <a:extLst>
              <a:ext uri="{FF2B5EF4-FFF2-40B4-BE49-F238E27FC236}">
                <a16:creationId xmlns:a16="http://schemas.microsoft.com/office/drawing/2014/main" id="{9B282DFE-2DB4-4FFA-83A1-F267545F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066800"/>
            <a:ext cx="2438400" cy="1447800"/>
          </a:xfrm>
          <a:prstGeom prst="wedgeRoundRectCallout">
            <a:avLst>
              <a:gd name="adj1" fmla="val -64843"/>
              <a:gd name="adj2" fmla="val 87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2400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6B3670F5-9E75-47A5-8748-E37F6567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066800"/>
            <a:ext cx="304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I  feel </a:t>
            </a:r>
            <a:r>
              <a:rPr lang="en-US" altLang="en-US" sz="3200">
                <a:solidFill>
                  <a:srgbClr val="CC3300"/>
                </a:solidFill>
              </a:rPr>
              <a:t>comfortable.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807301E9-E113-4A27-B7C5-61DCF975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556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5400">
                <a:solidFill>
                  <a:srgbClr val="CC3300"/>
                </a:solidFill>
              </a:rPr>
              <a:t>comfortable (adj)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2" grpId="0" autoUpdateAnimBg="0"/>
      <p:bldP spid="2765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922</Words>
  <Application>Microsoft Office PowerPoint</Application>
  <PresentationFormat>Widescreen</PresentationFormat>
  <Paragraphs>198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.VnArial</vt:lpstr>
      <vt:lpstr>.VnArialH</vt:lpstr>
      <vt:lpstr>.VnAvant</vt:lpstr>
      <vt:lpstr>.VnMemorandum</vt:lpstr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VNI-Bodon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1: Which room do Hoa and Lan talk about?</vt:lpstr>
      <vt:lpstr>Question 2: Why does Lan like Hoa’s room?</vt:lpstr>
      <vt:lpstr>Question 3: What is in the bathroom?</vt:lpstr>
      <vt:lpstr>Question 4: What is in the kitchen?</vt:lpstr>
      <vt:lpstr>About you:</vt:lpstr>
      <vt:lpstr>Match the adjectives with their meanings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2020-10-04T14:29:30Z</dcterms:created>
  <dcterms:modified xsi:type="dcterms:W3CDTF">2021-10-11T08:13:07Z</dcterms:modified>
</cp:coreProperties>
</file>